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0000"/>
    <a:srgbClr val="DEB68E"/>
    <a:srgbClr val="D8AA93"/>
    <a:srgbClr val="841C1C"/>
    <a:srgbClr val="792638"/>
    <a:srgbClr val="7924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24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07407-D14C-45EF-8396-240DC57837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8D882C-9967-415B-BC0F-662F89A997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32B570-F78B-460B-BD4A-73CF0A32AB75}"/>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FF714D3E-20D7-4DF6-80D5-DA24FC00F6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A10283-E2B4-42CD-9ABC-11B5E3A23085}"/>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114448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7818A-FE16-4276-A6CD-5F5A34560C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A3B82C-BE3E-43A9-8ACF-97F0A8CD54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FF5A8F-D0D2-4423-AFF2-D2C3A51FCDF6}"/>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E80EE173-605B-4950-91D2-964B7AF4DC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DF42C0-E66A-4A8C-B636-182B2AB24889}"/>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3487429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0331C9-DBF1-4E5D-8CB4-A8C1279085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DB9AB3-EA26-4E4D-9AA8-359BE21F1F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0042-5A82-4BE2-A8A6-064F23DBBC2F}"/>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038027B6-76EF-4B33-8858-6A82F3EED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1F9650-1A56-4EB9-84AE-7EBA49C1FADB}"/>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84365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EA01E-9890-4A6F-9E64-02A19D99DF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8C4598-7317-4146-8E50-3C96DBEA18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0C98A-8203-472E-B72F-3F21E091AED1}"/>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E103CEC4-C2B1-4BA8-9757-A1612E436A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2EC75B-A565-441E-BF6F-729E4D217629}"/>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334723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9DDC6-AF6D-411F-ACA0-17CB48626E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337E7A-635F-41A8-8FCE-D6EC09724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A2ECCB-9BD4-440C-B304-E299328BE448}"/>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E840304C-0EEE-4F80-8C53-A9BE04C6AA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18C9CE-4C09-4580-B12D-7C31DB76D4D1}"/>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1887765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3AAAA-9437-4DBA-807B-8995A14536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08037C-CC67-4336-9315-6B4E80F7E2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F1C82A-4F49-45B0-A25B-B0024BA7F5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5BBEB6-9407-4382-9540-0D442B1F1B0D}"/>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6" name="Footer Placeholder 5">
            <a:extLst>
              <a:ext uri="{FF2B5EF4-FFF2-40B4-BE49-F238E27FC236}">
                <a16:creationId xmlns:a16="http://schemas.microsoft.com/office/drawing/2014/main" id="{85965220-7012-41A4-AB58-691ABC10CF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8746B9-3CE5-47DA-A7C2-4D7B7B031944}"/>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1389493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F8EBC-583D-4DAB-9AD3-FE35B53AD0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20EB3A-B2FB-4604-AB2E-A4E96F9E95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13E3FC-48F7-47CE-90D6-5AA6CC20AD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4DBAD0-854E-42FB-AE7C-77E4FFAFBE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FB0FC1-5FA7-4A55-A526-2644A061C6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037DA4-BA4E-43C2-BEEC-D7B1790058F3}"/>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8" name="Footer Placeholder 7">
            <a:extLst>
              <a:ext uri="{FF2B5EF4-FFF2-40B4-BE49-F238E27FC236}">
                <a16:creationId xmlns:a16="http://schemas.microsoft.com/office/drawing/2014/main" id="{6B687084-EDA7-453D-B5FA-30058A32DC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ABCA89-B86A-4598-99D1-97B6F3D25A4C}"/>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2523332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554D-8F8E-47F7-B575-081BD56708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8468D4-6F05-4BFA-85CF-2B2D8FBC0BA7}"/>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4" name="Footer Placeholder 3">
            <a:extLst>
              <a:ext uri="{FF2B5EF4-FFF2-40B4-BE49-F238E27FC236}">
                <a16:creationId xmlns:a16="http://schemas.microsoft.com/office/drawing/2014/main" id="{FC01C2C8-00E4-4E32-B811-1826A62542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C58AAB9-555B-404B-9577-8AD881E0DCC5}"/>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3103519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96A691-5571-42BC-8D15-91DEC87C787E}"/>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3" name="Footer Placeholder 2">
            <a:extLst>
              <a:ext uri="{FF2B5EF4-FFF2-40B4-BE49-F238E27FC236}">
                <a16:creationId xmlns:a16="http://schemas.microsoft.com/office/drawing/2014/main" id="{972B92CD-5085-4FA0-BA15-A400B8975C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35E71D-A81F-49F1-9F67-EE16C5AE6583}"/>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276998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C1832-78AF-4363-BEDC-20BC5FB9A6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B078F2-D7BC-41A1-927F-DD07EF96A6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C71EF5-D997-4931-AC37-B6522AEA4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48B981-0758-49AC-85B8-F915E7050C79}"/>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6" name="Footer Placeholder 5">
            <a:extLst>
              <a:ext uri="{FF2B5EF4-FFF2-40B4-BE49-F238E27FC236}">
                <a16:creationId xmlns:a16="http://schemas.microsoft.com/office/drawing/2014/main" id="{CAC06002-7A47-4196-AEE0-B6C7B46D97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167F7-3D4D-4692-96B0-1873E1744D91}"/>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445491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73EA7-3EB6-4D31-9E3C-2B3F1C3A74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0C21C7-CC0A-4573-B1AD-3057612FA0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E33460-CFEB-4D2A-A022-06ED9B7F5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81013F-0BB0-467A-BE8B-478D752BE647}"/>
              </a:ext>
            </a:extLst>
          </p:cNvPr>
          <p:cNvSpPr>
            <a:spLocks noGrp="1"/>
          </p:cNvSpPr>
          <p:nvPr>
            <p:ph type="dt" sz="half" idx="10"/>
          </p:nvPr>
        </p:nvSpPr>
        <p:spPr/>
        <p:txBody>
          <a:bodyPr/>
          <a:lstStyle/>
          <a:p>
            <a:fld id="{BC8B3BA9-A2CE-4D7D-81DD-9607681C251B}" type="datetimeFigureOut">
              <a:rPr lang="en-US" smtClean="0"/>
              <a:t>5/19/2024</a:t>
            </a:fld>
            <a:endParaRPr lang="en-US"/>
          </a:p>
        </p:txBody>
      </p:sp>
      <p:sp>
        <p:nvSpPr>
          <p:cNvPr id="6" name="Footer Placeholder 5">
            <a:extLst>
              <a:ext uri="{FF2B5EF4-FFF2-40B4-BE49-F238E27FC236}">
                <a16:creationId xmlns:a16="http://schemas.microsoft.com/office/drawing/2014/main" id="{67B9BC24-85D9-4C7C-BBEC-10DC276ED7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FE74E1-A7B7-46C3-888F-9D6D40DE97CD}"/>
              </a:ext>
            </a:extLst>
          </p:cNvPr>
          <p:cNvSpPr>
            <a:spLocks noGrp="1"/>
          </p:cNvSpPr>
          <p:nvPr>
            <p:ph type="sldNum" sz="quarter" idx="12"/>
          </p:nvPr>
        </p:nvSpPr>
        <p:spPr/>
        <p:txBody>
          <a:bodyPr/>
          <a:lstStyle/>
          <a:p>
            <a:fld id="{626F5869-3E0C-4D71-8DF0-014FE2D9AC29}" type="slidenum">
              <a:rPr lang="en-US" smtClean="0"/>
              <a:t>‹#›</a:t>
            </a:fld>
            <a:endParaRPr lang="en-US"/>
          </a:p>
        </p:txBody>
      </p:sp>
    </p:spTree>
    <p:extLst>
      <p:ext uri="{BB962C8B-B14F-4D97-AF65-F5344CB8AC3E}">
        <p14:creationId xmlns:p14="http://schemas.microsoft.com/office/powerpoint/2010/main" val="169943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313DFA-EBBA-4E08-8E31-04C6663D81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75BF02-7C59-4EB9-A67A-7520B37AE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F5784C-4A15-48E7-9FEE-DD29AB319F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B3BA9-A2CE-4D7D-81DD-9607681C251B}" type="datetimeFigureOut">
              <a:rPr lang="en-US" smtClean="0"/>
              <a:t>5/19/2024</a:t>
            </a:fld>
            <a:endParaRPr lang="en-US"/>
          </a:p>
        </p:txBody>
      </p:sp>
      <p:sp>
        <p:nvSpPr>
          <p:cNvPr id="5" name="Footer Placeholder 4">
            <a:extLst>
              <a:ext uri="{FF2B5EF4-FFF2-40B4-BE49-F238E27FC236}">
                <a16:creationId xmlns:a16="http://schemas.microsoft.com/office/drawing/2014/main" id="{7990F82D-0BBD-4725-A190-37B4BC24DF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065A6A0-D317-4D29-A4C4-61A9078C06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6F5869-3E0C-4D71-8DF0-014FE2D9AC29}" type="slidenum">
              <a:rPr lang="en-US" smtClean="0"/>
              <a:t>‹#›</a:t>
            </a:fld>
            <a:endParaRPr lang="en-US"/>
          </a:p>
        </p:txBody>
      </p:sp>
    </p:spTree>
    <p:extLst>
      <p:ext uri="{BB962C8B-B14F-4D97-AF65-F5344CB8AC3E}">
        <p14:creationId xmlns:p14="http://schemas.microsoft.com/office/powerpoint/2010/main" val="2057792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EB68E"/>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D9E82E-DF4F-49AF-AB56-1D1B897C06E9}"/>
              </a:ext>
            </a:extLst>
          </p:cNvPr>
          <p:cNvSpPr txBox="1"/>
          <p:nvPr/>
        </p:nvSpPr>
        <p:spPr>
          <a:xfrm>
            <a:off x="0" y="0"/>
            <a:ext cx="12192000" cy="1815882"/>
          </a:xfrm>
          <a:prstGeom prst="rect">
            <a:avLst/>
          </a:prstGeom>
          <a:solidFill>
            <a:srgbClr val="841C1C"/>
          </a:solidFill>
        </p:spPr>
        <p:txBody>
          <a:bodyPr wrap="square" rtlCol="0">
            <a:spAutoFit/>
          </a:bodyPr>
          <a:lstStyle/>
          <a:p>
            <a:pPr algn="ctr"/>
            <a:r>
              <a:rPr lang="en-US" sz="2000" b="1" dirty="0">
                <a:solidFill>
                  <a:schemeClr val="bg1"/>
                </a:solidFill>
              </a:rPr>
              <a:t>SENSITIZING INTERNATIONAL MEDICAL GRADUATES TO IDENTIFY </a:t>
            </a:r>
          </a:p>
          <a:p>
            <a:pPr algn="ctr"/>
            <a:r>
              <a:rPr lang="en-US" sz="2000" b="1" dirty="0">
                <a:solidFill>
                  <a:schemeClr val="bg1"/>
                </a:solidFill>
              </a:rPr>
              <a:t>NARCISSIST PERSONALIY DISORDER</a:t>
            </a:r>
          </a:p>
          <a:p>
            <a:pPr algn="ctr"/>
            <a:r>
              <a:rPr lang="en-US" b="1" dirty="0">
                <a:solidFill>
                  <a:schemeClr val="bg1"/>
                </a:solidFill>
              </a:rPr>
              <a:t>   Dr. Humaira Shamim </a:t>
            </a:r>
          </a:p>
          <a:p>
            <a:pPr algn="ctr"/>
            <a:r>
              <a:rPr lang="en-US" b="1" dirty="0">
                <a:solidFill>
                  <a:schemeClr val="bg1"/>
                </a:solidFill>
              </a:rPr>
              <a:t>MBBS;FCPS (</a:t>
            </a:r>
            <a:r>
              <a:rPr lang="en-US" b="1" dirty="0" err="1">
                <a:solidFill>
                  <a:schemeClr val="bg1"/>
                </a:solidFill>
              </a:rPr>
              <a:t>Derm</a:t>
            </a:r>
            <a:r>
              <a:rPr lang="en-US" b="1" dirty="0">
                <a:solidFill>
                  <a:schemeClr val="bg1"/>
                </a:solidFill>
              </a:rPr>
              <a:t>), CHPE</a:t>
            </a:r>
          </a:p>
          <a:p>
            <a:pPr algn="ctr"/>
            <a:r>
              <a:rPr lang="en-US" b="1" dirty="0">
                <a:solidFill>
                  <a:schemeClr val="bg1"/>
                </a:solidFill>
              </a:rPr>
              <a:t>CONSULTANT DERMOTOLOGIST, LAHORE, PAKISTAN</a:t>
            </a:r>
          </a:p>
          <a:p>
            <a:pPr algn="ctr"/>
            <a:r>
              <a:rPr lang="en-US" dirty="0">
                <a:solidFill>
                  <a:schemeClr val="bg1"/>
                </a:solidFill>
              </a:rPr>
              <a:t>Email: dr.homaira@gmail.com</a:t>
            </a:r>
          </a:p>
        </p:txBody>
      </p:sp>
      <p:sp>
        <p:nvSpPr>
          <p:cNvPr id="7" name="TextBox 6">
            <a:extLst>
              <a:ext uri="{FF2B5EF4-FFF2-40B4-BE49-F238E27FC236}">
                <a16:creationId xmlns:a16="http://schemas.microsoft.com/office/drawing/2014/main" id="{DE2F3E34-9DC7-486F-8677-C1F20686ADBD}"/>
              </a:ext>
            </a:extLst>
          </p:cNvPr>
          <p:cNvSpPr txBox="1"/>
          <p:nvPr/>
        </p:nvSpPr>
        <p:spPr>
          <a:xfrm>
            <a:off x="251213" y="1906303"/>
            <a:ext cx="3674016" cy="323165"/>
          </a:xfrm>
          <a:prstGeom prst="rect">
            <a:avLst/>
          </a:prstGeom>
          <a:solidFill>
            <a:srgbClr val="841C1C"/>
          </a:solidFill>
        </p:spPr>
        <p:txBody>
          <a:bodyPr wrap="square" rtlCol="0">
            <a:spAutoFit/>
          </a:bodyPr>
          <a:lstStyle/>
          <a:p>
            <a:r>
              <a:rPr lang="en-US" sz="1500" b="1" dirty="0">
                <a:solidFill>
                  <a:schemeClr val="bg1"/>
                </a:solidFill>
              </a:rPr>
              <a:t>INTRODUCTION</a:t>
            </a:r>
          </a:p>
        </p:txBody>
      </p:sp>
      <p:sp>
        <p:nvSpPr>
          <p:cNvPr id="10" name="TextBox 9">
            <a:extLst>
              <a:ext uri="{FF2B5EF4-FFF2-40B4-BE49-F238E27FC236}">
                <a16:creationId xmlns:a16="http://schemas.microsoft.com/office/drawing/2014/main" id="{60752AF0-3E8D-429C-90D1-74E5DB45294C}"/>
              </a:ext>
            </a:extLst>
          </p:cNvPr>
          <p:cNvSpPr txBox="1"/>
          <p:nvPr/>
        </p:nvSpPr>
        <p:spPr>
          <a:xfrm>
            <a:off x="8140391" y="3780596"/>
            <a:ext cx="3691054" cy="2862322"/>
          </a:xfrm>
          <a:prstGeom prst="rect">
            <a:avLst/>
          </a:prstGeom>
          <a:noFill/>
        </p:spPr>
        <p:txBody>
          <a:bodyPr wrap="square" rtlCol="0">
            <a:spAutoFit/>
          </a:bodyPr>
          <a:lstStyle/>
          <a:p>
            <a:pPr algn="l"/>
            <a:r>
              <a:rPr lang="en-US" sz="900" b="0" i="0" dirty="0">
                <a:solidFill>
                  <a:srgbClr val="212121"/>
                </a:solidFill>
                <a:effectLst/>
                <a:latin typeface="BlinkMacSystemFont"/>
              </a:rPr>
              <a:t>1. Stinson FS, Dawson DA, Goldstein RB, Chou SP, Huang B, Smith SM, </a:t>
            </a:r>
            <a:r>
              <a:rPr lang="en-US" sz="900" b="0" i="0" dirty="0" err="1">
                <a:solidFill>
                  <a:srgbClr val="212121"/>
                </a:solidFill>
                <a:effectLst/>
                <a:latin typeface="BlinkMacSystemFont"/>
              </a:rPr>
              <a:t>Ruan</a:t>
            </a:r>
            <a:r>
              <a:rPr lang="en-US" sz="900" b="0" i="0" dirty="0">
                <a:solidFill>
                  <a:srgbClr val="212121"/>
                </a:solidFill>
                <a:effectLst/>
                <a:latin typeface="BlinkMacSystemFont"/>
              </a:rPr>
              <a:t> WJ, </a:t>
            </a:r>
            <a:r>
              <a:rPr lang="en-US" sz="900" b="0" i="0" dirty="0" err="1">
                <a:solidFill>
                  <a:srgbClr val="212121"/>
                </a:solidFill>
                <a:effectLst/>
                <a:latin typeface="BlinkMacSystemFont"/>
              </a:rPr>
              <a:t>Pulay</a:t>
            </a:r>
            <a:r>
              <a:rPr lang="en-US" sz="900" b="0" i="0" dirty="0">
                <a:solidFill>
                  <a:srgbClr val="212121"/>
                </a:solidFill>
                <a:effectLst/>
                <a:latin typeface="BlinkMacSystemFont"/>
              </a:rPr>
              <a:t> AJ, </a:t>
            </a:r>
            <a:r>
              <a:rPr lang="en-US" sz="900" b="0" i="0" dirty="0" err="1">
                <a:solidFill>
                  <a:srgbClr val="212121"/>
                </a:solidFill>
                <a:effectLst/>
                <a:latin typeface="BlinkMacSystemFont"/>
              </a:rPr>
              <a:t>Saha</a:t>
            </a:r>
            <a:r>
              <a:rPr lang="en-US" sz="900" b="0" i="0" dirty="0">
                <a:solidFill>
                  <a:srgbClr val="212121"/>
                </a:solidFill>
                <a:effectLst/>
                <a:latin typeface="BlinkMacSystemFont"/>
              </a:rPr>
              <a:t> TD, Pickering RP, Grant BF. Prevalence, correlates, disability, and comorbidity of DSM-IV narcissistic personality disorder: results from the wave 2 national epidemiologic survey on alcohol and related conditions. J Clin Psychiatry. 2008 Jul;69(7):1033-45. </a:t>
            </a:r>
            <a:r>
              <a:rPr lang="en-US" sz="900" b="0" i="0" dirty="0" err="1">
                <a:solidFill>
                  <a:srgbClr val="212121"/>
                </a:solidFill>
                <a:effectLst/>
                <a:latin typeface="BlinkMacSystemFont"/>
              </a:rPr>
              <a:t>doi</a:t>
            </a:r>
            <a:r>
              <a:rPr lang="en-US" sz="900" b="0" i="0" dirty="0">
                <a:solidFill>
                  <a:srgbClr val="212121"/>
                </a:solidFill>
                <a:effectLst/>
                <a:latin typeface="BlinkMacSystemFont"/>
              </a:rPr>
              <a:t>: 10.4088/jcp.v69n0701. </a:t>
            </a:r>
          </a:p>
          <a:p>
            <a:pPr algn="l"/>
            <a:r>
              <a:rPr lang="en-US" sz="900" b="0" i="0" dirty="0">
                <a:solidFill>
                  <a:srgbClr val="212121"/>
                </a:solidFill>
                <a:effectLst/>
                <a:latin typeface="BlinkMacSystemFont"/>
              </a:rPr>
              <a:t>2. Weinberg I, </a:t>
            </a:r>
            <a:r>
              <a:rPr lang="en-US" sz="900" b="0" i="0" dirty="0" err="1">
                <a:solidFill>
                  <a:srgbClr val="212121"/>
                </a:solidFill>
                <a:effectLst/>
                <a:latin typeface="BlinkMacSystemFont"/>
              </a:rPr>
              <a:t>Ronningstam</a:t>
            </a:r>
            <a:r>
              <a:rPr lang="en-US" sz="900" b="0" i="0" dirty="0">
                <a:solidFill>
                  <a:srgbClr val="212121"/>
                </a:solidFill>
                <a:effectLst/>
                <a:latin typeface="BlinkMacSystemFont"/>
              </a:rPr>
              <a:t> E. Narcissistic Personality Disorder: Progress in Understanding and Treatment. Focus (Am </a:t>
            </a:r>
            <a:r>
              <a:rPr lang="en-US" sz="900" b="0" i="0" dirty="0" err="1">
                <a:solidFill>
                  <a:srgbClr val="212121"/>
                </a:solidFill>
                <a:effectLst/>
                <a:latin typeface="BlinkMacSystemFont"/>
              </a:rPr>
              <a:t>Psychiatr</a:t>
            </a:r>
            <a:r>
              <a:rPr lang="en-US" sz="900" b="0" i="0" dirty="0">
                <a:solidFill>
                  <a:srgbClr val="212121"/>
                </a:solidFill>
                <a:effectLst/>
                <a:latin typeface="BlinkMacSystemFont"/>
              </a:rPr>
              <a:t> </a:t>
            </a:r>
            <a:r>
              <a:rPr lang="en-US" sz="900" b="0" i="0" dirty="0" err="1">
                <a:solidFill>
                  <a:srgbClr val="212121"/>
                </a:solidFill>
                <a:effectLst/>
                <a:latin typeface="BlinkMacSystemFont"/>
              </a:rPr>
              <a:t>Publ</a:t>
            </a:r>
            <a:r>
              <a:rPr lang="en-US" sz="900" b="0" i="0" dirty="0">
                <a:solidFill>
                  <a:srgbClr val="212121"/>
                </a:solidFill>
                <a:effectLst/>
                <a:latin typeface="BlinkMacSystemFont"/>
              </a:rPr>
              <a:t>). 2022 Oct;20(4):368-377. </a:t>
            </a:r>
            <a:r>
              <a:rPr lang="en-US" sz="900" b="0" i="0" dirty="0" err="1">
                <a:solidFill>
                  <a:srgbClr val="212121"/>
                </a:solidFill>
                <a:effectLst/>
                <a:latin typeface="BlinkMacSystemFont"/>
              </a:rPr>
              <a:t>doi</a:t>
            </a:r>
            <a:r>
              <a:rPr lang="en-US" sz="900" b="0" i="0" dirty="0">
                <a:solidFill>
                  <a:srgbClr val="212121"/>
                </a:solidFill>
                <a:effectLst/>
                <a:latin typeface="BlinkMacSystemFont"/>
              </a:rPr>
              <a:t>: 10.1176/appi.focus.20220052. </a:t>
            </a:r>
            <a:endParaRPr lang="en-US" sz="900" dirty="0">
              <a:solidFill>
                <a:srgbClr val="212121"/>
              </a:solidFill>
              <a:latin typeface="BlinkMacSystemFont"/>
            </a:endParaRPr>
          </a:p>
          <a:p>
            <a:pPr algn="l"/>
            <a:r>
              <a:rPr lang="en-US" sz="900" dirty="0">
                <a:solidFill>
                  <a:srgbClr val="212121"/>
                </a:solidFill>
                <a:latin typeface="BlinkMacSystemFont"/>
              </a:rPr>
              <a:t>3</a:t>
            </a:r>
            <a:r>
              <a:rPr lang="en-US" sz="900" b="0" i="0" dirty="0">
                <a:solidFill>
                  <a:srgbClr val="212121"/>
                </a:solidFill>
                <a:effectLst/>
                <a:latin typeface="BlinkMacSystemFont"/>
              </a:rPr>
              <a:t>. </a:t>
            </a:r>
            <a:r>
              <a:rPr lang="en-US" sz="900" b="0" i="0" dirty="0" err="1">
                <a:solidFill>
                  <a:srgbClr val="212121"/>
                </a:solidFill>
                <a:effectLst/>
                <a:latin typeface="BlinkMacSystemFont"/>
              </a:rPr>
              <a:t>Schalkwijk</a:t>
            </a:r>
            <a:r>
              <a:rPr lang="en-US" sz="900" b="0" i="0" dirty="0">
                <a:solidFill>
                  <a:srgbClr val="212121"/>
                </a:solidFill>
                <a:effectLst/>
                <a:latin typeface="BlinkMacSystemFont"/>
              </a:rPr>
              <a:t> F, </a:t>
            </a:r>
            <a:r>
              <a:rPr lang="en-US" sz="900" b="0" i="0" dirty="0" err="1">
                <a:solidFill>
                  <a:srgbClr val="212121"/>
                </a:solidFill>
                <a:effectLst/>
                <a:latin typeface="BlinkMacSystemFont"/>
              </a:rPr>
              <a:t>Luyten</a:t>
            </a:r>
            <a:r>
              <a:rPr lang="en-US" sz="900" b="0" i="0" dirty="0">
                <a:solidFill>
                  <a:srgbClr val="212121"/>
                </a:solidFill>
                <a:effectLst/>
                <a:latin typeface="BlinkMacSystemFont"/>
              </a:rPr>
              <a:t> P, </a:t>
            </a:r>
            <a:r>
              <a:rPr lang="en-US" sz="900" b="0" i="0" dirty="0" err="1">
                <a:solidFill>
                  <a:srgbClr val="212121"/>
                </a:solidFill>
                <a:effectLst/>
                <a:latin typeface="BlinkMacSystemFont"/>
              </a:rPr>
              <a:t>Ingenhoven</a:t>
            </a:r>
            <a:r>
              <a:rPr lang="en-US" sz="900" b="0" i="0" dirty="0">
                <a:solidFill>
                  <a:srgbClr val="212121"/>
                </a:solidFill>
                <a:effectLst/>
                <a:latin typeface="BlinkMacSystemFont"/>
              </a:rPr>
              <a:t> T, Dekker J. Narcissistic Personality Disorder: Are Psychodynamic Theories and the Alternative DSM-5 Model for Personality Disorders Finally Going to Meet? Front Psychol. 2021 Jul 15;12:676733. </a:t>
            </a:r>
            <a:r>
              <a:rPr lang="en-US" sz="900" b="0" i="0" dirty="0" err="1">
                <a:solidFill>
                  <a:srgbClr val="212121"/>
                </a:solidFill>
                <a:effectLst/>
                <a:latin typeface="BlinkMacSystemFont"/>
              </a:rPr>
              <a:t>doi</a:t>
            </a:r>
            <a:r>
              <a:rPr lang="en-US" sz="900" b="0" i="0" dirty="0">
                <a:solidFill>
                  <a:srgbClr val="212121"/>
                </a:solidFill>
                <a:effectLst/>
                <a:latin typeface="BlinkMacSystemFont"/>
              </a:rPr>
              <a:t>: 10.3389/fpsyg.2021.676733. </a:t>
            </a:r>
            <a:endParaRPr lang="en-US" sz="900" dirty="0">
              <a:solidFill>
                <a:srgbClr val="212121"/>
              </a:solidFill>
              <a:latin typeface="BlinkMacSystemFont"/>
            </a:endParaRPr>
          </a:p>
          <a:p>
            <a:pPr algn="l"/>
            <a:r>
              <a:rPr lang="en-US" sz="900" dirty="0">
                <a:solidFill>
                  <a:srgbClr val="212121"/>
                </a:solidFill>
                <a:latin typeface="BlinkMacSystemFont"/>
                <a:cs typeface="Arial" panose="020B0604020202020204" pitchFamily="34" charset="0"/>
              </a:rPr>
              <a:t>4. </a:t>
            </a:r>
            <a:r>
              <a:rPr lang="en-US" sz="900" b="0" i="0" dirty="0" err="1">
                <a:solidFill>
                  <a:srgbClr val="212121"/>
                </a:solidFill>
                <a:effectLst/>
                <a:latin typeface="BlinkMacSystemFont"/>
              </a:rPr>
              <a:t>Bilotta</a:t>
            </a:r>
            <a:r>
              <a:rPr lang="en-US" sz="900" b="0" i="0" dirty="0">
                <a:solidFill>
                  <a:srgbClr val="212121"/>
                </a:solidFill>
                <a:effectLst/>
                <a:latin typeface="BlinkMacSystemFont"/>
              </a:rPr>
              <a:t> E, </a:t>
            </a:r>
            <a:r>
              <a:rPr lang="en-US" sz="900" b="0" i="0" dirty="0" err="1">
                <a:solidFill>
                  <a:srgbClr val="212121"/>
                </a:solidFill>
                <a:effectLst/>
                <a:latin typeface="BlinkMacSystemFont"/>
              </a:rPr>
              <a:t>Carcione</a:t>
            </a:r>
            <a:r>
              <a:rPr lang="en-US" sz="900" b="0" i="0" dirty="0">
                <a:solidFill>
                  <a:srgbClr val="212121"/>
                </a:solidFill>
                <a:effectLst/>
                <a:latin typeface="BlinkMacSystemFont"/>
              </a:rPr>
              <a:t> A, </a:t>
            </a:r>
            <a:r>
              <a:rPr lang="en-US" sz="900" b="0" i="0" dirty="0" err="1">
                <a:solidFill>
                  <a:srgbClr val="212121"/>
                </a:solidFill>
                <a:effectLst/>
                <a:latin typeface="BlinkMacSystemFont"/>
              </a:rPr>
              <a:t>Fera</a:t>
            </a:r>
            <a:r>
              <a:rPr lang="en-US" sz="900" b="0" i="0" dirty="0">
                <a:solidFill>
                  <a:srgbClr val="212121"/>
                </a:solidFill>
                <a:effectLst/>
                <a:latin typeface="BlinkMacSystemFont"/>
              </a:rPr>
              <a:t> T, Moroni F, </a:t>
            </a:r>
            <a:r>
              <a:rPr lang="en-US" sz="900" b="0" i="0" dirty="0" err="1">
                <a:solidFill>
                  <a:srgbClr val="212121"/>
                </a:solidFill>
                <a:effectLst/>
                <a:latin typeface="BlinkMacSystemFont"/>
              </a:rPr>
              <a:t>Nicolò</a:t>
            </a:r>
            <a:r>
              <a:rPr lang="en-US" sz="900" b="0" i="0" dirty="0">
                <a:solidFill>
                  <a:srgbClr val="212121"/>
                </a:solidFill>
                <a:effectLst/>
                <a:latin typeface="BlinkMacSystemFont"/>
              </a:rPr>
              <a:t> G, </a:t>
            </a:r>
            <a:r>
              <a:rPr lang="en-US" sz="900" b="0" i="0" dirty="0" err="1">
                <a:solidFill>
                  <a:srgbClr val="212121"/>
                </a:solidFill>
                <a:effectLst/>
                <a:latin typeface="BlinkMacSystemFont"/>
              </a:rPr>
              <a:t>Pedone</a:t>
            </a:r>
            <a:r>
              <a:rPr lang="en-US" sz="900" b="0" i="0" dirty="0">
                <a:solidFill>
                  <a:srgbClr val="212121"/>
                </a:solidFill>
                <a:effectLst/>
                <a:latin typeface="BlinkMacSystemFont"/>
              </a:rPr>
              <a:t> R, </a:t>
            </a:r>
            <a:r>
              <a:rPr lang="en-US" sz="900" b="0" i="0" dirty="0" err="1">
                <a:solidFill>
                  <a:srgbClr val="212121"/>
                </a:solidFill>
                <a:effectLst/>
                <a:latin typeface="BlinkMacSystemFont"/>
              </a:rPr>
              <a:t>Pellecchia</a:t>
            </a:r>
            <a:r>
              <a:rPr lang="en-US" sz="900" b="0" i="0" dirty="0">
                <a:solidFill>
                  <a:srgbClr val="212121"/>
                </a:solidFill>
                <a:effectLst/>
                <a:latin typeface="BlinkMacSystemFont"/>
              </a:rPr>
              <a:t> G, </a:t>
            </a:r>
            <a:r>
              <a:rPr lang="en-US" sz="900" b="0" i="0" dirty="0" err="1">
                <a:solidFill>
                  <a:srgbClr val="212121"/>
                </a:solidFill>
                <a:effectLst/>
                <a:latin typeface="BlinkMacSystemFont"/>
              </a:rPr>
              <a:t>Semerari</a:t>
            </a:r>
            <a:r>
              <a:rPr lang="en-US" sz="900" b="0" i="0" dirty="0">
                <a:solidFill>
                  <a:srgbClr val="212121"/>
                </a:solidFill>
                <a:effectLst/>
                <a:latin typeface="BlinkMacSystemFont"/>
              </a:rPr>
              <a:t> A, Colle L. Symptom severity and mindreading in narcissistic personality disorder. </a:t>
            </a:r>
            <a:r>
              <a:rPr lang="en-US" sz="900" b="0" i="0" dirty="0" err="1">
                <a:solidFill>
                  <a:srgbClr val="212121"/>
                </a:solidFill>
                <a:effectLst/>
                <a:latin typeface="BlinkMacSystemFont"/>
              </a:rPr>
              <a:t>PLoS</a:t>
            </a:r>
            <a:r>
              <a:rPr lang="en-US" sz="900" b="0" i="0" dirty="0">
                <a:solidFill>
                  <a:srgbClr val="212121"/>
                </a:solidFill>
                <a:effectLst/>
                <a:latin typeface="BlinkMacSystemFont"/>
              </a:rPr>
              <a:t> One. 2018 Aug 15;13(8):e0201216. </a:t>
            </a:r>
            <a:r>
              <a:rPr lang="en-US" sz="900" b="0" i="0" dirty="0" err="1">
                <a:solidFill>
                  <a:srgbClr val="212121"/>
                </a:solidFill>
                <a:effectLst/>
                <a:latin typeface="BlinkMacSystemFont"/>
              </a:rPr>
              <a:t>doi</a:t>
            </a:r>
            <a:r>
              <a:rPr lang="en-US" sz="900" b="0" i="0" dirty="0">
                <a:solidFill>
                  <a:srgbClr val="212121"/>
                </a:solidFill>
                <a:effectLst/>
                <a:latin typeface="BlinkMacSystemFont"/>
              </a:rPr>
              <a:t>: 10.1371/journal.pone.0201216. </a:t>
            </a:r>
            <a:endParaRPr lang="en-US" sz="900" dirty="0">
              <a:solidFill>
                <a:srgbClr val="212121"/>
              </a:solidFill>
              <a:latin typeface="BlinkMacSystemFont"/>
              <a:cs typeface="Arial" panose="020B0604020202020204" pitchFamily="34" charset="0"/>
            </a:endParaRPr>
          </a:p>
          <a:p>
            <a:pPr algn="l"/>
            <a:r>
              <a:rPr lang="en-US" sz="900" dirty="0">
                <a:latin typeface="Arial" panose="020B0604020202020204" pitchFamily="34" charset="0"/>
                <a:cs typeface="Arial" panose="020B0604020202020204" pitchFamily="34" charset="0"/>
              </a:rPr>
              <a:t>5. </a:t>
            </a:r>
            <a:r>
              <a:rPr lang="en-US" sz="900" b="0" i="0" dirty="0" err="1">
                <a:solidFill>
                  <a:srgbClr val="212121"/>
                </a:solidFill>
                <a:effectLst/>
                <a:latin typeface="BlinkMacSystemFont"/>
              </a:rPr>
              <a:t>Silove</a:t>
            </a:r>
            <a:r>
              <a:rPr lang="en-US" sz="900" b="0" i="0" dirty="0">
                <a:solidFill>
                  <a:srgbClr val="212121"/>
                </a:solidFill>
                <a:effectLst/>
                <a:latin typeface="BlinkMacSystemFont"/>
              </a:rPr>
              <a:t> D, </a:t>
            </a:r>
            <a:r>
              <a:rPr lang="en-US" sz="900" b="0" i="0" dirty="0" err="1">
                <a:solidFill>
                  <a:srgbClr val="212121"/>
                </a:solidFill>
                <a:effectLst/>
                <a:latin typeface="BlinkMacSystemFont"/>
              </a:rPr>
              <a:t>Manicavasagar</a:t>
            </a:r>
            <a:r>
              <a:rPr lang="en-US" sz="900" b="0" i="0" dirty="0">
                <a:solidFill>
                  <a:srgbClr val="212121"/>
                </a:solidFill>
                <a:effectLst/>
                <a:latin typeface="BlinkMacSystemFont"/>
              </a:rPr>
              <a:t> V, </a:t>
            </a:r>
            <a:r>
              <a:rPr lang="en-US" sz="900" b="0" i="0" dirty="0" err="1">
                <a:solidFill>
                  <a:srgbClr val="212121"/>
                </a:solidFill>
                <a:effectLst/>
                <a:latin typeface="BlinkMacSystemFont"/>
              </a:rPr>
              <a:t>Pini</a:t>
            </a:r>
            <a:r>
              <a:rPr lang="en-US" sz="900" b="0" i="0" dirty="0">
                <a:solidFill>
                  <a:srgbClr val="212121"/>
                </a:solidFill>
                <a:effectLst/>
                <a:latin typeface="BlinkMacSystemFont"/>
              </a:rPr>
              <a:t> S. Can separation anxiety disorder escape its attachment to childhood? World Psychiatry. 2016 Jun;15(2):113-5. </a:t>
            </a:r>
            <a:r>
              <a:rPr lang="en-US" sz="900" b="0" i="0" dirty="0" err="1">
                <a:solidFill>
                  <a:srgbClr val="212121"/>
                </a:solidFill>
                <a:effectLst/>
                <a:latin typeface="BlinkMacSystemFont"/>
              </a:rPr>
              <a:t>doi</a:t>
            </a:r>
            <a:r>
              <a:rPr lang="en-US" sz="900" b="0" i="0" dirty="0">
                <a:solidFill>
                  <a:srgbClr val="212121"/>
                </a:solidFill>
                <a:effectLst/>
                <a:latin typeface="BlinkMacSystemFont"/>
              </a:rPr>
              <a:t>: 10.1002/wps.20336.</a:t>
            </a:r>
            <a:endParaRPr lang="en-US" sz="9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A80C4663-460A-4521-A6CA-3AF4C3CDA9B4}"/>
              </a:ext>
            </a:extLst>
          </p:cNvPr>
          <p:cNvSpPr txBox="1"/>
          <p:nvPr/>
        </p:nvSpPr>
        <p:spPr>
          <a:xfrm>
            <a:off x="4209897" y="1861699"/>
            <a:ext cx="3674016" cy="323165"/>
          </a:xfrm>
          <a:prstGeom prst="rect">
            <a:avLst/>
          </a:prstGeom>
          <a:solidFill>
            <a:srgbClr val="841C1C"/>
          </a:solidFill>
        </p:spPr>
        <p:txBody>
          <a:bodyPr wrap="square" rtlCol="0">
            <a:spAutoFit/>
          </a:bodyPr>
          <a:lstStyle/>
          <a:p>
            <a:r>
              <a:rPr lang="en-US" sz="1500" b="1" dirty="0">
                <a:solidFill>
                  <a:schemeClr val="bg1"/>
                </a:solidFill>
              </a:rPr>
              <a:t>DISCUSSION </a:t>
            </a:r>
          </a:p>
        </p:txBody>
      </p:sp>
      <p:sp>
        <p:nvSpPr>
          <p:cNvPr id="14" name="TextBox 13">
            <a:extLst>
              <a:ext uri="{FF2B5EF4-FFF2-40B4-BE49-F238E27FC236}">
                <a16:creationId xmlns:a16="http://schemas.microsoft.com/office/drawing/2014/main" id="{E616F04C-89B8-48EF-A7AA-76833A5DE476}"/>
              </a:ext>
            </a:extLst>
          </p:cNvPr>
          <p:cNvSpPr txBox="1"/>
          <p:nvPr/>
        </p:nvSpPr>
        <p:spPr>
          <a:xfrm>
            <a:off x="8146277" y="3411718"/>
            <a:ext cx="3674016" cy="323165"/>
          </a:xfrm>
          <a:prstGeom prst="rect">
            <a:avLst/>
          </a:prstGeom>
          <a:solidFill>
            <a:srgbClr val="841C1C"/>
          </a:solidFill>
        </p:spPr>
        <p:txBody>
          <a:bodyPr wrap="square" rtlCol="0">
            <a:spAutoFit/>
          </a:bodyPr>
          <a:lstStyle/>
          <a:p>
            <a:r>
              <a:rPr lang="en-US" sz="1500" b="1" dirty="0">
                <a:solidFill>
                  <a:schemeClr val="bg1"/>
                </a:solidFill>
              </a:rPr>
              <a:t>REFERENCES</a:t>
            </a:r>
          </a:p>
        </p:txBody>
      </p:sp>
      <p:sp>
        <p:nvSpPr>
          <p:cNvPr id="17" name="TextBox 16">
            <a:extLst>
              <a:ext uri="{FF2B5EF4-FFF2-40B4-BE49-F238E27FC236}">
                <a16:creationId xmlns:a16="http://schemas.microsoft.com/office/drawing/2014/main" id="{BB04361C-431F-4201-B155-9B0CBC62D7FB}"/>
              </a:ext>
            </a:extLst>
          </p:cNvPr>
          <p:cNvSpPr txBox="1"/>
          <p:nvPr/>
        </p:nvSpPr>
        <p:spPr>
          <a:xfrm>
            <a:off x="4232200" y="4381964"/>
            <a:ext cx="3674016" cy="323165"/>
          </a:xfrm>
          <a:prstGeom prst="rect">
            <a:avLst/>
          </a:prstGeom>
          <a:solidFill>
            <a:srgbClr val="841C1C"/>
          </a:solidFill>
        </p:spPr>
        <p:txBody>
          <a:bodyPr wrap="square" rtlCol="0">
            <a:spAutoFit/>
          </a:bodyPr>
          <a:lstStyle/>
          <a:p>
            <a:r>
              <a:rPr lang="en-US" sz="1500" b="1" dirty="0">
                <a:solidFill>
                  <a:schemeClr val="bg1"/>
                </a:solidFill>
              </a:rPr>
              <a:t>CONCLUSION </a:t>
            </a:r>
          </a:p>
        </p:txBody>
      </p:sp>
      <p:sp>
        <p:nvSpPr>
          <p:cNvPr id="5" name="Rectangle 6">
            <a:extLst>
              <a:ext uri="{FF2B5EF4-FFF2-40B4-BE49-F238E27FC236}">
                <a16:creationId xmlns:a16="http://schemas.microsoft.com/office/drawing/2014/main" id="{3FE15C32-FD35-43A3-938D-6DEEB9BD203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13">
            <a:extLst>
              <a:ext uri="{FF2B5EF4-FFF2-40B4-BE49-F238E27FC236}">
                <a16:creationId xmlns:a16="http://schemas.microsoft.com/office/drawing/2014/main" id="{9CB17549-2371-446A-AEE5-D6D590C4553F}"/>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8" name="Rectangle 20">
            <a:extLst>
              <a:ext uri="{FF2B5EF4-FFF2-40B4-BE49-F238E27FC236}">
                <a16:creationId xmlns:a16="http://schemas.microsoft.com/office/drawing/2014/main" id="{6CC92B93-2284-41DD-8511-F43ABEA07E0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 name="Picture 5">
            <a:extLst>
              <a:ext uri="{FF2B5EF4-FFF2-40B4-BE49-F238E27FC236}">
                <a16:creationId xmlns:a16="http://schemas.microsoft.com/office/drawing/2014/main" id="{074B9FC2-8CA0-4405-A488-7558671D71BF}"/>
              </a:ext>
            </a:extLst>
          </p:cNvPr>
          <p:cNvPicPr>
            <a:picLocks noChangeAspect="1"/>
          </p:cNvPicPr>
          <p:nvPr/>
        </p:nvPicPr>
        <p:blipFill rotWithShape="1">
          <a:blip r:embed="rId2">
            <a:extLst>
              <a:ext uri="{28A0092B-C50C-407E-A947-70E740481C1C}">
                <a14:useLocalDpi xmlns:a14="http://schemas.microsoft.com/office/drawing/2010/main" val="0"/>
              </a:ext>
            </a:extLst>
          </a:blip>
          <a:srcRect l="11889" t="3111" r="12044" b="26531"/>
          <a:stretch/>
        </p:blipFill>
        <p:spPr>
          <a:xfrm>
            <a:off x="10836350" y="117553"/>
            <a:ext cx="1136579" cy="1577900"/>
          </a:xfrm>
          <a:prstGeom prst="rect">
            <a:avLst/>
          </a:prstGeom>
        </p:spPr>
      </p:pic>
      <p:pic>
        <p:nvPicPr>
          <p:cNvPr id="9" name="Picture 8">
            <a:extLst>
              <a:ext uri="{FF2B5EF4-FFF2-40B4-BE49-F238E27FC236}">
                <a16:creationId xmlns:a16="http://schemas.microsoft.com/office/drawing/2014/main" id="{0CDE884E-8ACD-4A86-AFDF-5B34EAD1A5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610" y="113938"/>
            <a:ext cx="1647389" cy="1490925"/>
          </a:xfrm>
          <a:prstGeom prst="rect">
            <a:avLst/>
          </a:prstGeom>
        </p:spPr>
      </p:pic>
      <p:sp>
        <p:nvSpPr>
          <p:cNvPr id="20" name="TextBox 19">
            <a:extLst>
              <a:ext uri="{FF2B5EF4-FFF2-40B4-BE49-F238E27FC236}">
                <a16:creationId xmlns:a16="http://schemas.microsoft.com/office/drawing/2014/main" id="{4625A945-F960-4FE8-AD16-4887829B5968}"/>
              </a:ext>
            </a:extLst>
          </p:cNvPr>
          <p:cNvSpPr txBox="1"/>
          <p:nvPr/>
        </p:nvSpPr>
        <p:spPr>
          <a:xfrm>
            <a:off x="4146485" y="6054615"/>
            <a:ext cx="3674016" cy="323165"/>
          </a:xfrm>
          <a:prstGeom prst="rect">
            <a:avLst/>
          </a:prstGeom>
          <a:solidFill>
            <a:srgbClr val="841C1C"/>
          </a:solidFill>
        </p:spPr>
        <p:txBody>
          <a:bodyPr wrap="square" rtlCol="0">
            <a:spAutoFit/>
          </a:bodyPr>
          <a:lstStyle/>
          <a:p>
            <a:r>
              <a:rPr lang="en-US" sz="1500" b="1" dirty="0">
                <a:solidFill>
                  <a:schemeClr val="bg1"/>
                </a:solidFill>
              </a:rPr>
              <a:t>ACKNOWLEDGEMENT  </a:t>
            </a:r>
          </a:p>
        </p:txBody>
      </p:sp>
      <p:sp>
        <p:nvSpPr>
          <p:cNvPr id="21" name="TextBox 20">
            <a:extLst>
              <a:ext uri="{FF2B5EF4-FFF2-40B4-BE49-F238E27FC236}">
                <a16:creationId xmlns:a16="http://schemas.microsoft.com/office/drawing/2014/main" id="{41B0426F-8087-4848-8CFB-2BCEB713EFB4}"/>
              </a:ext>
            </a:extLst>
          </p:cNvPr>
          <p:cNvSpPr txBox="1"/>
          <p:nvPr/>
        </p:nvSpPr>
        <p:spPr>
          <a:xfrm>
            <a:off x="4192859" y="6406403"/>
            <a:ext cx="3691054" cy="265457"/>
          </a:xfrm>
          <a:prstGeom prst="rect">
            <a:avLst/>
          </a:prstGeom>
          <a:noFill/>
        </p:spPr>
        <p:txBody>
          <a:bodyPr wrap="square" rtlCol="0">
            <a:spAutoFit/>
          </a:bodyPr>
          <a:lstStyle/>
          <a:p>
            <a:pPr algn="just">
              <a:lnSpc>
                <a:spcPct val="107000"/>
              </a:lnSpc>
              <a:spcAft>
                <a:spcPts val="800"/>
              </a:spcAft>
            </a:pPr>
            <a:r>
              <a:rPr lang="en-GB" sz="1100" dirty="0">
                <a:latin typeface="BlinkMacSystemFont"/>
                <a:ea typeface="Calibri" panose="020F0502020204030204" pitchFamily="34" charset="0"/>
                <a:cs typeface="Arial" panose="020B0604020202020204" pitchFamily="34" charset="0"/>
              </a:rPr>
              <a:t>This poster is supported by CIBNP</a:t>
            </a:r>
            <a:endParaRPr lang="en-US" sz="1100" dirty="0">
              <a:effectLst/>
              <a:latin typeface="BlinkMacSystemFont"/>
              <a:ea typeface="Calibri" panose="020F050202020403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91CB363B-6DD2-4415-83C0-CA40B4BDA2B2}"/>
              </a:ext>
            </a:extLst>
          </p:cNvPr>
          <p:cNvSpPr txBox="1"/>
          <p:nvPr/>
        </p:nvSpPr>
        <p:spPr>
          <a:xfrm>
            <a:off x="245328" y="2319786"/>
            <a:ext cx="3691054" cy="1107996"/>
          </a:xfrm>
          <a:prstGeom prst="rect">
            <a:avLst/>
          </a:prstGeom>
          <a:noFill/>
        </p:spPr>
        <p:txBody>
          <a:bodyPr wrap="square" rtlCol="0">
            <a:spAutoFit/>
          </a:bodyPr>
          <a:lstStyle/>
          <a:p>
            <a:pPr algn="just"/>
            <a:r>
              <a:rPr lang="en-US" sz="1100" b="0" i="0" dirty="0">
                <a:solidFill>
                  <a:srgbClr val="212121"/>
                </a:solidFill>
                <a:effectLst/>
                <a:latin typeface="BlinkMacSystemFont"/>
              </a:rPr>
              <a:t>Narcissistic personality disorder is a complex personality disorder that was first conceptualized by Sigmund Freud in 1914.</a:t>
            </a:r>
          </a:p>
          <a:p>
            <a:pPr algn="just"/>
            <a:r>
              <a:rPr lang="en-US" sz="1100" b="0" i="0" dirty="0">
                <a:solidFill>
                  <a:srgbClr val="212121"/>
                </a:solidFill>
                <a:effectLst/>
                <a:latin typeface="BlinkMacSystemFont"/>
              </a:rPr>
              <a:t>Narcissistic personality disorder is characterized by a persistent sense of self-importance, grandiosity, and admiration of oneself.</a:t>
            </a:r>
          </a:p>
        </p:txBody>
      </p:sp>
      <p:sp>
        <p:nvSpPr>
          <p:cNvPr id="16" name="TextBox 15">
            <a:extLst>
              <a:ext uri="{FF2B5EF4-FFF2-40B4-BE49-F238E27FC236}">
                <a16:creationId xmlns:a16="http://schemas.microsoft.com/office/drawing/2014/main" id="{B4F76948-275A-4190-BDC4-82574CBB6D8A}"/>
              </a:ext>
            </a:extLst>
          </p:cNvPr>
          <p:cNvSpPr txBox="1"/>
          <p:nvPr/>
        </p:nvSpPr>
        <p:spPr>
          <a:xfrm>
            <a:off x="4181709" y="2185972"/>
            <a:ext cx="3691054" cy="2123658"/>
          </a:xfrm>
          <a:prstGeom prst="rect">
            <a:avLst/>
          </a:prstGeom>
          <a:noFill/>
        </p:spPr>
        <p:txBody>
          <a:bodyPr wrap="square" rtlCol="0">
            <a:spAutoFit/>
          </a:bodyPr>
          <a:lstStyle/>
          <a:p>
            <a:r>
              <a:rPr lang="en-US" sz="1100" b="0" i="0" dirty="0">
                <a:solidFill>
                  <a:srgbClr val="212121"/>
                </a:solidFill>
                <a:effectLst/>
                <a:latin typeface="BlinkMacSystemFont"/>
              </a:rPr>
              <a:t>In narcissistic personality disorder, a series of defense mechanisms are employed unconsciously including repression, and consciously including denial, distortion, rationalization, lies, manipulative, lack of respect, reacting negatively to criticism, psychological projection and codependency. Prevalence of narcissistic personality disorder is 6.2 percent with greater prevalence rate for men ( 7.7%) as compared to women ( 4.8%)</a:t>
            </a:r>
          </a:p>
          <a:p>
            <a:r>
              <a:rPr lang="en-US" sz="1100" b="0" i="0" dirty="0">
                <a:solidFill>
                  <a:srgbClr val="212121"/>
                </a:solidFill>
                <a:effectLst/>
                <a:latin typeface="BlinkMacSystemFont"/>
              </a:rPr>
              <a:t>Empathy that is affected has its roots in the subcortical region of the brain, while cognitive empathy is associated with a network of cortical regions that facilitate processes related to mind reading. </a:t>
            </a:r>
          </a:p>
        </p:txBody>
      </p:sp>
      <p:sp>
        <p:nvSpPr>
          <p:cNvPr id="18" name="TextBox 17">
            <a:extLst>
              <a:ext uri="{FF2B5EF4-FFF2-40B4-BE49-F238E27FC236}">
                <a16:creationId xmlns:a16="http://schemas.microsoft.com/office/drawing/2014/main" id="{E0075197-5A25-460D-B3A0-3AE4465FAD48}"/>
              </a:ext>
            </a:extLst>
          </p:cNvPr>
          <p:cNvSpPr txBox="1"/>
          <p:nvPr/>
        </p:nvSpPr>
        <p:spPr>
          <a:xfrm>
            <a:off x="4259768" y="4700652"/>
            <a:ext cx="3691054" cy="1277273"/>
          </a:xfrm>
          <a:prstGeom prst="rect">
            <a:avLst/>
          </a:prstGeom>
          <a:noFill/>
        </p:spPr>
        <p:txBody>
          <a:bodyPr wrap="square" rtlCol="0">
            <a:spAutoFit/>
          </a:bodyPr>
          <a:lstStyle/>
          <a:p>
            <a:r>
              <a:rPr lang="en-US" sz="1100" b="0" i="0" dirty="0">
                <a:solidFill>
                  <a:srgbClr val="212121"/>
                </a:solidFill>
                <a:effectLst/>
                <a:latin typeface="BlinkMacSystemFont"/>
              </a:rPr>
              <a:t>The narcissist has self-praise, and arrogance, and is self-centered with no empathy. International medical graduates should learn to identify this personality trait and develop boundaries to protect themselves. This personality is prevalent everywhere in workplaces. Protect yourself by identifying them and ignoring them by setting boundaries with such professional colleagues.</a:t>
            </a:r>
          </a:p>
        </p:txBody>
      </p:sp>
      <p:sp>
        <p:nvSpPr>
          <p:cNvPr id="19" name="TextBox 18">
            <a:extLst>
              <a:ext uri="{FF2B5EF4-FFF2-40B4-BE49-F238E27FC236}">
                <a16:creationId xmlns:a16="http://schemas.microsoft.com/office/drawing/2014/main" id="{5CE84895-0294-4A08-9F0A-1F26B662AD0C}"/>
              </a:ext>
            </a:extLst>
          </p:cNvPr>
          <p:cNvSpPr txBox="1"/>
          <p:nvPr/>
        </p:nvSpPr>
        <p:spPr>
          <a:xfrm>
            <a:off x="255900" y="5760727"/>
            <a:ext cx="3691054" cy="808876"/>
          </a:xfrm>
          <a:prstGeom prst="rect">
            <a:avLst/>
          </a:prstGeom>
          <a:noFill/>
        </p:spPr>
        <p:txBody>
          <a:bodyPr wrap="square" rtlCol="0">
            <a:spAutoFit/>
          </a:bodyPr>
          <a:lstStyle/>
          <a:p>
            <a:pPr algn="just">
              <a:lnSpc>
                <a:spcPct val="107000"/>
              </a:lnSpc>
              <a:spcAft>
                <a:spcPts val="800"/>
              </a:spcAft>
            </a:pPr>
            <a:r>
              <a:rPr lang="en-GB" sz="1100" dirty="0">
                <a:latin typeface="BlinkMacSystemFont"/>
                <a:ea typeface="Calibri" panose="020F0502020204030204" pitchFamily="34" charset="0"/>
                <a:cs typeface="Arial" panose="020B0604020202020204" pitchFamily="34" charset="0"/>
              </a:rPr>
              <a:t>Figure 1. Structural model of narcissism, adapted and synthesized from the Trifurcated Model (Miller et al., 2016; Weiss et al., 2019) and the Narcissism Spectrum Model (</a:t>
            </a:r>
            <a:r>
              <a:rPr lang="en-GB" sz="1100" dirty="0" err="1">
                <a:latin typeface="BlinkMacSystemFont"/>
                <a:ea typeface="Calibri" panose="020F0502020204030204" pitchFamily="34" charset="0"/>
                <a:cs typeface="Arial" panose="020B0604020202020204" pitchFamily="34" charset="0"/>
              </a:rPr>
              <a:t>Krizan</a:t>
            </a:r>
            <a:r>
              <a:rPr lang="en-GB" sz="1100" dirty="0">
                <a:latin typeface="BlinkMacSystemFont"/>
                <a:ea typeface="Calibri" panose="020F0502020204030204" pitchFamily="34" charset="0"/>
                <a:cs typeface="Arial" panose="020B0604020202020204" pitchFamily="34" charset="0"/>
              </a:rPr>
              <a:t> &amp; </a:t>
            </a:r>
            <a:r>
              <a:rPr lang="en-GB" sz="1100" dirty="0" err="1">
                <a:latin typeface="BlinkMacSystemFont"/>
                <a:ea typeface="Calibri" panose="020F0502020204030204" pitchFamily="34" charset="0"/>
                <a:cs typeface="Arial" panose="020B0604020202020204" pitchFamily="34" charset="0"/>
              </a:rPr>
              <a:t>Herlache</a:t>
            </a:r>
            <a:r>
              <a:rPr lang="en-GB" sz="1100" dirty="0">
                <a:latin typeface="BlinkMacSystemFont"/>
                <a:ea typeface="Calibri" panose="020F0502020204030204" pitchFamily="34" charset="0"/>
                <a:cs typeface="Arial" panose="020B0604020202020204" pitchFamily="34" charset="0"/>
              </a:rPr>
              <a:t>, 2018).</a:t>
            </a:r>
            <a:endParaRPr lang="en-US" sz="1100" dirty="0">
              <a:effectLst/>
              <a:latin typeface="BlinkMacSystemFont"/>
              <a:ea typeface="Calibri" panose="020F0502020204030204" pitchFamily="34" charset="0"/>
              <a:cs typeface="Arial" panose="020B0604020202020204" pitchFamily="34" charset="0"/>
            </a:endParaRPr>
          </a:p>
        </p:txBody>
      </p:sp>
      <p:pic>
        <p:nvPicPr>
          <p:cNvPr id="23" name="Picture 22">
            <a:extLst>
              <a:ext uri="{FF2B5EF4-FFF2-40B4-BE49-F238E27FC236}">
                <a16:creationId xmlns:a16="http://schemas.microsoft.com/office/drawing/2014/main" id="{5BB61726-B5F2-421B-9B7E-017A8FD3BD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6255" y="3601321"/>
            <a:ext cx="2306574" cy="2052347"/>
          </a:xfrm>
          <a:prstGeom prst="rect">
            <a:avLst/>
          </a:prstGeom>
        </p:spPr>
      </p:pic>
      <p:graphicFrame>
        <p:nvGraphicFramePr>
          <p:cNvPr id="3" name="Table 2">
            <a:extLst>
              <a:ext uri="{FF2B5EF4-FFF2-40B4-BE49-F238E27FC236}">
                <a16:creationId xmlns:a16="http://schemas.microsoft.com/office/drawing/2014/main" id="{A64004A6-4620-4CB1-9DA0-A1A197BD6AA8}"/>
              </a:ext>
            </a:extLst>
          </p:cNvPr>
          <p:cNvGraphicFramePr>
            <a:graphicFrameLocks noGrp="1"/>
          </p:cNvGraphicFramePr>
          <p:nvPr>
            <p:extLst>
              <p:ext uri="{D42A27DB-BD31-4B8C-83A1-F6EECF244321}">
                <p14:modId xmlns:p14="http://schemas.microsoft.com/office/powerpoint/2010/main" val="3751229598"/>
              </p:ext>
            </p:extLst>
          </p:nvPr>
        </p:nvGraphicFramePr>
        <p:xfrm>
          <a:off x="8190495" y="1951560"/>
          <a:ext cx="3629798" cy="1387476"/>
        </p:xfrm>
        <a:graphic>
          <a:graphicData uri="http://schemas.openxmlformats.org/drawingml/2006/table">
            <a:tbl>
              <a:tblPr firstRow="1" firstCol="1" bandRow="1">
                <a:tableStyleId>{793D81CF-94F2-401A-BA57-92F5A7B2D0C5}</a:tableStyleId>
              </a:tblPr>
              <a:tblGrid>
                <a:gridCol w="1440308">
                  <a:extLst>
                    <a:ext uri="{9D8B030D-6E8A-4147-A177-3AD203B41FA5}">
                      <a16:colId xmlns:a16="http://schemas.microsoft.com/office/drawing/2014/main" val="126360010"/>
                    </a:ext>
                  </a:extLst>
                </a:gridCol>
                <a:gridCol w="2189490">
                  <a:extLst>
                    <a:ext uri="{9D8B030D-6E8A-4147-A177-3AD203B41FA5}">
                      <a16:colId xmlns:a16="http://schemas.microsoft.com/office/drawing/2014/main" val="198115004"/>
                    </a:ext>
                  </a:extLst>
                </a:gridCol>
              </a:tblGrid>
              <a:tr h="334615">
                <a:tc gridSpan="2">
                  <a:txBody>
                    <a:bodyPr/>
                    <a:lstStyle/>
                    <a:p>
                      <a:pPr marL="0" marR="0" algn="ctr">
                        <a:lnSpc>
                          <a:spcPct val="107000"/>
                        </a:lnSpc>
                        <a:spcBef>
                          <a:spcPts val="0"/>
                        </a:spcBef>
                        <a:spcAft>
                          <a:spcPts val="0"/>
                        </a:spcAft>
                      </a:pPr>
                      <a:r>
                        <a:rPr lang="en-US" sz="1100" dirty="0">
                          <a:solidFill>
                            <a:schemeClr val="bg1"/>
                          </a:solidFill>
                          <a:effectLst/>
                        </a:rPr>
                        <a:t>Developmental Factors in etiology of narcissistic personality disorder</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900000"/>
                    </a:solidFill>
                  </a:tcPr>
                </a:tc>
                <a:tc hMerge="1">
                  <a:txBody>
                    <a:bodyPr/>
                    <a:lstStyle/>
                    <a:p>
                      <a:endParaRPr lang="en-US"/>
                    </a:p>
                  </a:txBody>
                  <a:tcPr/>
                </a:tc>
                <a:extLst>
                  <a:ext uri="{0D108BD9-81ED-4DB2-BD59-A6C34878D82A}">
                    <a16:rowId xmlns:a16="http://schemas.microsoft.com/office/drawing/2014/main" val="2396730704"/>
                  </a:ext>
                </a:extLst>
              </a:tr>
              <a:tr h="163522">
                <a:tc>
                  <a:txBody>
                    <a:bodyPr/>
                    <a:lstStyle/>
                    <a:p>
                      <a:pPr marL="0" marR="0">
                        <a:lnSpc>
                          <a:spcPct val="107000"/>
                        </a:lnSpc>
                        <a:spcBef>
                          <a:spcPts val="0"/>
                        </a:spcBef>
                        <a:spcAft>
                          <a:spcPts val="0"/>
                        </a:spcAft>
                      </a:pPr>
                      <a:r>
                        <a:rPr lang="en-US" sz="1100" dirty="0">
                          <a:effectLst/>
                        </a:rPr>
                        <a:t>Parenting Styles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171450" marR="0" indent="-171450">
                        <a:lnSpc>
                          <a:spcPct val="107000"/>
                        </a:lnSpc>
                        <a:spcBef>
                          <a:spcPts val="0"/>
                        </a:spcBef>
                        <a:spcAft>
                          <a:spcPts val="0"/>
                        </a:spcAft>
                        <a:buFont typeface="Arial" panose="020B0604020202020204" pitchFamily="34" charset="0"/>
                        <a:buChar char="•"/>
                      </a:pPr>
                      <a:r>
                        <a:rPr lang="en-US" sz="1100" dirty="0">
                          <a:effectLst/>
                        </a:rPr>
                        <a:t>Parental Overvaluation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100" dirty="0">
                          <a:effectLst/>
                        </a:rPr>
                        <a:t>Invalidation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39725386"/>
                  </a:ext>
                </a:extLst>
              </a:tr>
              <a:tr h="163522">
                <a:tc>
                  <a:txBody>
                    <a:bodyPr/>
                    <a:lstStyle/>
                    <a:p>
                      <a:pPr marL="0" marR="0">
                        <a:lnSpc>
                          <a:spcPct val="107000"/>
                        </a:lnSpc>
                        <a:spcBef>
                          <a:spcPts val="0"/>
                        </a:spcBef>
                        <a:spcAft>
                          <a:spcPts val="0"/>
                        </a:spcAft>
                      </a:pPr>
                      <a:r>
                        <a:rPr lang="en-US" sz="1100" dirty="0">
                          <a:effectLst/>
                        </a:rPr>
                        <a:t>Childhood Adversity</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100" dirty="0">
                          <a:effectLst/>
                        </a:rPr>
                        <a:t>Child abuse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31948736"/>
                  </a:ext>
                </a:extLst>
              </a:tr>
              <a:tr h="163522">
                <a:tc>
                  <a:txBody>
                    <a:bodyPr/>
                    <a:lstStyle/>
                    <a:p>
                      <a:pPr marL="0" marR="0">
                        <a:lnSpc>
                          <a:spcPct val="107000"/>
                        </a:lnSpc>
                        <a:spcBef>
                          <a:spcPts val="0"/>
                        </a:spcBef>
                        <a:spcAft>
                          <a:spcPts val="0"/>
                        </a:spcAft>
                      </a:pPr>
                      <a:r>
                        <a:rPr lang="en-US" sz="1100">
                          <a:effectLst/>
                        </a:rPr>
                        <a:t>Parental Hostility</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100">
                          <a:effectLst/>
                        </a:rPr>
                        <a:t>Parental Neglect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78201250"/>
                  </a:ext>
                </a:extLst>
              </a:tr>
              <a:tr h="163522">
                <a:tc>
                  <a:txBody>
                    <a:bodyPr/>
                    <a:lstStyle/>
                    <a:p>
                      <a:pPr marL="0" marR="0">
                        <a:lnSpc>
                          <a:spcPct val="107000"/>
                        </a:lnSpc>
                        <a:spcBef>
                          <a:spcPts val="0"/>
                        </a:spcBef>
                        <a:spcAft>
                          <a:spcPts val="0"/>
                        </a:spcAft>
                      </a:pPr>
                      <a:r>
                        <a:rPr lang="en-US" sz="1100">
                          <a:effectLst/>
                        </a:rPr>
                        <a:t>Attachment Styles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100">
                          <a:effectLst/>
                        </a:rPr>
                        <a:t>Dismissive, Avoidant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63095053"/>
                  </a:ext>
                </a:extLst>
              </a:tr>
              <a:tr h="163522">
                <a:tc>
                  <a:txBody>
                    <a:bodyPr/>
                    <a:lstStyle/>
                    <a:p>
                      <a:pPr marL="0" marR="0">
                        <a:lnSpc>
                          <a:spcPct val="107000"/>
                        </a:lnSpc>
                        <a:spcBef>
                          <a:spcPts val="0"/>
                        </a:spcBef>
                        <a:spcAft>
                          <a:spcPts val="0"/>
                        </a:spcAft>
                      </a:pPr>
                      <a:r>
                        <a:rPr lang="en-US" sz="1100">
                          <a:effectLst/>
                        </a:rPr>
                        <a:t>Other Factors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100" dirty="0">
                          <a:effectLst/>
                        </a:rPr>
                        <a:t>Not possible to classify</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32830948"/>
                  </a:ext>
                </a:extLst>
              </a:tr>
            </a:tbl>
          </a:graphicData>
        </a:graphic>
      </p:graphicFrame>
    </p:spTree>
    <p:extLst>
      <p:ext uri="{BB962C8B-B14F-4D97-AF65-F5344CB8AC3E}">
        <p14:creationId xmlns:p14="http://schemas.microsoft.com/office/powerpoint/2010/main" val="3832838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TotalTime>
  <Words>581</Words>
  <Application>Microsoft Office PowerPoint</Application>
  <PresentationFormat>Widescreen</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BlinkMacSystemFont</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Dr.Humaira</dc:creator>
  <cp:lastModifiedBy>Nawab Ashfaq</cp:lastModifiedBy>
  <cp:revision>114</cp:revision>
  <dcterms:created xsi:type="dcterms:W3CDTF">2023-11-12T04:53:33Z</dcterms:created>
  <dcterms:modified xsi:type="dcterms:W3CDTF">2024-05-19T07:31:58Z</dcterms:modified>
</cp:coreProperties>
</file>